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7" r:id="rId2"/>
    <p:sldId id="338" r:id="rId3"/>
    <p:sldId id="347" r:id="rId4"/>
    <p:sldId id="356" r:id="rId5"/>
    <p:sldId id="383" r:id="rId6"/>
    <p:sldId id="390" r:id="rId7"/>
    <p:sldId id="357" r:id="rId8"/>
    <p:sldId id="387" r:id="rId9"/>
    <p:sldId id="385" r:id="rId10"/>
    <p:sldId id="386" r:id="rId11"/>
    <p:sldId id="391" r:id="rId12"/>
    <p:sldId id="392" r:id="rId13"/>
    <p:sldId id="384" r:id="rId14"/>
    <p:sldId id="393" r:id="rId15"/>
    <p:sldId id="382" r:id="rId16"/>
    <p:sldId id="367" r:id="rId17"/>
    <p:sldId id="368" r:id="rId18"/>
    <p:sldId id="370" r:id="rId19"/>
    <p:sldId id="371" r:id="rId20"/>
    <p:sldId id="372" r:id="rId21"/>
    <p:sldId id="373" r:id="rId22"/>
    <p:sldId id="375" r:id="rId23"/>
    <p:sldId id="376" r:id="rId24"/>
    <p:sldId id="377" r:id="rId25"/>
    <p:sldId id="378" r:id="rId26"/>
    <p:sldId id="379" r:id="rId27"/>
    <p:sldId id="380" r:id="rId28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9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A19B8-3CB3-46BE-8284-256985737167}" type="datetimeFigureOut">
              <a:rPr lang="es-MX" smtClean="0"/>
              <a:t>08/03/2016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5AB1-AD64-49EB-8401-F3DC98018E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924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5AB1-AD64-49EB-8401-F3DC98018E9B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57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A23B-415F-4E1A-8E66-2F59C85D870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8F83-5397-4017-857B-ED5C0A33D35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4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2741-E114-4B71-9D51-DF252374E87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527F-0A3A-4CE3-82DD-DA93F1BDB9A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6FBE-D2F9-4C35-863C-AD5A147F79D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3109-ED3C-4FBF-9FA7-CBC0F295BE4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39B-8D4D-4E69-84F4-1425A15B00E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AD5C-805C-4E81-BC6E-C924517D099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1567-B688-4AA7-BDC5-82713F698D1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EF75-B567-4730-9849-8C78C74DD2D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4267-238C-4D56-AEC0-289EC85C207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0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551613"/>
            <a:ext cx="1125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97E62A6-ED2A-429D-BE9C-DE9502CE143A}" type="slidenum">
              <a:rPr lang="es-E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2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4763" y="2416969"/>
            <a:ext cx="8391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T w="63500" h="63500"/>
              <a:bevelB w="38100" h="38100"/>
            </a:sp3d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3F94"/>
                </a:solidFill>
                <a:latin typeface="Tahoma" pitchFamily="34" charset="0"/>
                <a:cs typeface="Tahoma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ctr"/>
            <a:r>
              <a:rPr lang="es-MX" sz="2800" dirty="0" smtClean="0"/>
              <a:t>Efectos del incremento del salario mínimo en la pobreza y distribución de las transferencias gubernamentales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25766" y="5069169"/>
            <a:ext cx="36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T w="63500" h="63500"/>
              <a:bevelB w="38100" h="38100"/>
            </a:sp3d>
          </a:bodyPr>
          <a:lstStyle>
            <a:defPPr>
              <a:defRPr lang="es-MX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1C3F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s-ES_tradnl" sz="1200" dirty="0" smtClean="0"/>
              <a:t>Marzo 2016</a:t>
            </a:r>
            <a:endParaRPr lang="es-ES_tradnl" sz="1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7554" y="592933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2000" dirty="0">
                <a:solidFill>
                  <a:srgbClr val="FFFFFF"/>
                </a:solidFill>
                <a:latin typeface="Futura Lt" pitchFamily="34" charset="0"/>
              </a:rPr>
              <a:t>www.</a:t>
            </a:r>
            <a:r>
              <a:rPr lang="es-ES_tradnl" sz="2000" b="1" dirty="0">
                <a:solidFill>
                  <a:srgbClr val="FFFFFF"/>
                </a:solidFill>
                <a:latin typeface="Futura Lt" pitchFamily="34" charset="0"/>
              </a:rPr>
              <a:t>coneval</a:t>
            </a:r>
            <a:r>
              <a:rPr lang="es-ES_tradnl" sz="2000" dirty="0">
                <a:solidFill>
                  <a:srgbClr val="FFFFFF"/>
                </a:solidFill>
                <a:latin typeface="Futura Lt" pitchFamily="34" charset="0"/>
              </a:rPr>
              <a:t>.gob.mx</a:t>
            </a:r>
          </a:p>
        </p:txBody>
      </p:sp>
      <p:pic>
        <p:nvPicPr>
          <p:cNvPr id="6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17" y="3789040"/>
            <a:ext cx="83518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40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2123728" y="232791"/>
            <a:ext cx="698477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ESTIMACIONES </a:t>
            </a:r>
            <a:r>
              <a:rPr lang="es-ES_tradnl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(FGT y Coeficiente de </a:t>
            </a:r>
            <a:r>
              <a:rPr lang="es-ES_tradnl" sz="2800" b="1" dirty="0" err="1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Gini</a:t>
            </a:r>
            <a:r>
              <a:rPr lang="es-ES_tradnl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s-ES_tradnl" sz="28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1" y="1764400"/>
            <a:ext cx="9180001" cy="33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2123728" y="232791"/>
            <a:ext cx="698477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ESTIMACIONES </a:t>
            </a:r>
            <a:r>
              <a:rPr lang="es-ES_tradnl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(pobreza, familias con perceptores de salarios mínimos)</a:t>
            </a:r>
            <a:endParaRPr lang="es-ES_tradnl" sz="28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903605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2123728" y="232791"/>
            <a:ext cx="698477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ESTIMACIONES </a:t>
            </a:r>
            <a:r>
              <a:rPr lang="es-ES_tradnl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(pobreza, toda la población)</a:t>
            </a:r>
            <a:endParaRPr lang="es-ES_tradnl" sz="28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55200"/>
            <a:ext cx="9036000" cy="47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149254"/>
            <a:ext cx="8712522" cy="5592114"/>
          </a:xfrm>
        </p:spPr>
        <p:txBody>
          <a:bodyPr/>
          <a:lstStyle/>
          <a:p>
            <a:pPr marL="180975" lvl="1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Los efectos en los indicadores de pobreza dependerán al menos de dos parámetros:</a:t>
            </a:r>
          </a:p>
          <a:p>
            <a:pPr marL="581025" lvl="2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La brecha del ingreso mínimo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la línea de pobreza</a:t>
            </a:r>
          </a:p>
          <a:p>
            <a:pPr marL="581025" lvl="2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La elasticidad-salario de la demanda de trabajo</a:t>
            </a:r>
          </a:p>
          <a:p>
            <a:pPr marL="400050" lvl="2" indent="0">
              <a:buNone/>
            </a:pPr>
            <a:endParaRPr lang="es-MX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180975" lvl="1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Bajo lo supuestos del marco teórico, si el salario está mas alejado de la línea de pobreza el efecto de la elasticidad-salario será menor en los cambios del indicador de pobreza.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138363" y="116632"/>
            <a:ext cx="639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CONCLUSIONES PRELIMINARES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149254"/>
            <a:ext cx="8712522" cy="5592114"/>
          </a:xfrm>
        </p:spPr>
        <p:txBody>
          <a:bodyPr/>
          <a:lstStyle/>
          <a:p>
            <a:pPr marL="180975" lvl="1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El efecto del incremento en los salarios mínimos no es apreciable en el agregado de la medición de la pobreza. Puede apreciarse si se restringe la medición de la pobreza a la población objetivo.</a:t>
            </a:r>
          </a:p>
          <a:p>
            <a:pPr marL="180975" lvl="1" indent="-180975">
              <a:buFont typeface="Arial" charset="0"/>
              <a:buChar char="•"/>
            </a:pPr>
            <a:endParaRPr lang="es-MX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180975" lvl="1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Los efectos dependerán también de otras características del mercado laboral y de los hogares no considerados en este análisis.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138363" y="116632"/>
            <a:ext cx="639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CONCLUSIONES PRELIMINARES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2996952"/>
            <a:ext cx="8391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T w="63500" h="63500"/>
              <a:bevelB w="38100" h="38100"/>
            </a:sp3d>
          </a:bodyPr>
          <a:lstStyle>
            <a:defPPr>
              <a:defRPr lang="es-ES_tradnl"/>
            </a:defPPr>
            <a:lvl1pPr algn="ctr" eaLnBrk="0" hangingPunct="0">
              <a:defRPr sz="3200" b="1">
                <a:solidFill>
                  <a:srgbClr val="1C3F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ES_tradnl" sz="2400" dirty="0" smtClean="0"/>
              <a:t>SEGUNDA PARTE: Análisis de Incidencia de Beneficios del Gasto Público de las Familias Trabajadoras de Salario Mínimo en México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308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6453336"/>
            <a:ext cx="7780337" cy="25538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9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ES" sz="9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226326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Ingresos per cápita mensual en los hogares con trabajadores de SM y salario de los trabajadores de SM (pesos, mensual), México, 2012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2" y="1184643"/>
            <a:ext cx="8203788" cy="513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6453336"/>
            <a:ext cx="7780337" cy="25538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9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ES" sz="9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226326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Ingresos per cápita mensual en los hogares con trabajadores de SM y salario de los trabajadores de SM (porcentaje, mensual) , México, 2012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0" y="1184400"/>
            <a:ext cx="8202035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6453336"/>
            <a:ext cx="7780337" cy="25538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9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la ENIGH 2012.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ES" sz="9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385821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Gasto de los Hogares con trabajador de SM (porcentaje, mensual, por persona),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0" y="1414800"/>
            <a:ext cx="8627485" cy="48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4" y="1100997"/>
            <a:ext cx="7365741" cy="534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6453336"/>
            <a:ext cx="7780337" cy="43926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9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Nota: Los hogares están ordenados en los </a:t>
            </a:r>
            <a:r>
              <a:rPr lang="es-ES" sz="900" b="1" dirty="0" err="1" smtClean="0">
                <a:solidFill>
                  <a:schemeClr val="bg1"/>
                </a:solidFill>
                <a:latin typeface="Calibri" pitchFamily="34" charset="0"/>
              </a:rPr>
              <a:t>deciles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de acuerdo con su ingreso corriente total per cápita (</a:t>
            </a:r>
            <a:r>
              <a:rPr lang="es-ES" sz="900" b="1" dirty="0" err="1" smtClean="0">
                <a:solidFill>
                  <a:schemeClr val="bg1"/>
                </a:solidFill>
                <a:latin typeface="Calibri" pitchFamily="34" charset="0"/>
              </a:rPr>
              <a:t>ictpc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).</a:t>
            </a:r>
            <a:endParaRPr lang="es-ES" sz="9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194427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Distribución de los hogares con trabajador de SM por </a:t>
            </a:r>
            <a:r>
              <a:rPr lang="es-MX" sz="1800" b="1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deciles</a:t>
            </a:r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poblacionales ordenados por ingreso corriente per cápita del hogar,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138363" y="377825"/>
            <a:ext cx="639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ANTECEDENTES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5535" y="1543432"/>
            <a:ext cx="849694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ES_tradnl" sz="2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La CONASAMI se propone iniciar un proceso de recuperación del poder adquisitivo de los salarios mínimos.</a:t>
            </a:r>
          </a:p>
          <a:p>
            <a:pPr>
              <a:buFont typeface="Arial" charset="0"/>
              <a:buChar char="•"/>
            </a:pPr>
            <a:endParaRPr lang="es-ES_tradnl" sz="28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 sz="2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 crea la Comisión Consultiva para la Recuperación Gradual y Sostenida de los Salarios Mínimos Generales y Profesionales (octubre de 2014).</a:t>
            </a:r>
          </a:p>
          <a:p>
            <a:pPr>
              <a:buFont typeface="Arial" charset="0"/>
              <a:buChar char="•"/>
            </a:pPr>
            <a:endParaRPr lang="es-ES_tradnl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</p:spPr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6453336"/>
            <a:ext cx="7780337" cy="43926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9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Nota: Se considera como asegurados  a la población objetivo  que no cuenta con la carencia por acceso a la seguridad social.</a:t>
            </a:r>
            <a:r>
              <a:rPr lang="es-ES" sz="9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ES" sz="9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39645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Trabajadores asegurados y no asegurados con menos de 2 SM,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259405"/>
            <a:ext cx="4706463" cy="234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34" y="3906912"/>
            <a:ext cx="4601337" cy="22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-372140" y="6410804"/>
            <a:ext cx="9516140" cy="5380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8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8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8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8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800" b="1" dirty="0" smtClean="0">
                <a:solidFill>
                  <a:srgbClr val="FFFFFF"/>
                </a:solidFill>
                <a:latin typeface="Calibri" pitchFamily="34" charset="0"/>
              </a:rPr>
              <a:t> Se considera que un hogar se encuentra asegurado cuando al menos un trabajador de salario mínimo no tiene la carencia por acceso a la seguridad social por prestaciones provenientes exclusivamente de su trabajo principal.</a:t>
            </a:r>
            <a:endParaRPr lang="es-ES" sz="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39645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Características Socioeconómicas de Trabajadores de SM,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" y="2279047"/>
            <a:ext cx="8681594" cy="245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50737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7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*Debido al redondeo, la suma de los programas de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así como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otros programas de adultos mayores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podría no coincidir con el PAM .</a:t>
            </a:r>
            <a:endParaRPr lang="es-ES" sz="7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39645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Distribución del gasto social y otros programas de gasto redistributivo,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764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0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4018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8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8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8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8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8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8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8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  <a:endParaRPr lang="es-ES" sz="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43108" y="39645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Coeficientes de concentración del gasto redistributivo,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1 Flecha derecha"/>
          <p:cNvSpPr/>
          <p:nvPr/>
        </p:nvSpPr>
        <p:spPr bwMode="auto">
          <a:xfrm>
            <a:off x="4603910" y="6103091"/>
            <a:ext cx="3498099" cy="265814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7 Flecha derecha"/>
          <p:cNvSpPr/>
          <p:nvPr/>
        </p:nvSpPr>
        <p:spPr bwMode="auto">
          <a:xfrm rot="10800000">
            <a:off x="1013494" y="6117262"/>
            <a:ext cx="3498099" cy="265814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63385" y="6095996"/>
            <a:ext cx="3104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Regresivo (pro-rico)</a:t>
            </a:r>
            <a:endParaRPr lang="es-MX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4754" y="6120800"/>
            <a:ext cx="3104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Progresivo (pro-pobre)</a:t>
            </a:r>
            <a:endParaRPr lang="es-MX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44816" cy="501132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696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02" y="1088403"/>
            <a:ext cx="5730948" cy="53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143108" y="18379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Transferencias públicas </a:t>
            </a:r>
            <a:r>
              <a:rPr lang="es-MX" sz="18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por hogar</a:t>
            </a:r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recibidas por los hogares con trabajadores de SM (pesos mensuales),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50737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7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*Debido al redondeo, la suma de los programas de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así como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otros programas de adultos mayores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podría no coincidir con el PAM.</a:t>
            </a:r>
            <a:endParaRPr lang="es-ES" sz="7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143108" y="18379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Transferencias públicas </a:t>
            </a:r>
            <a:r>
              <a:rPr lang="es-MX" sz="18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por hogar</a:t>
            </a:r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recibidas por los hogares con trabajadores de SM (% del total),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087200"/>
            <a:ext cx="5732480" cy="53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50737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7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*Debido al redondeo, la suma de los programas de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así como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otros programas de adultos mayores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podría no coincidir con el PAM.</a:t>
            </a:r>
            <a:endParaRPr lang="es-ES" sz="7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143108" y="183794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Transferencias públicas </a:t>
            </a:r>
            <a:r>
              <a:rPr lang="es-MX" sz="18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per cápita</a:t>
            </a:r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recibidas por los hogares con trabajadores de SM (pesos mensuales), México, 2012.</a:t>
            </a:r>
            <a: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6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50737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7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*Debido al redondeo, la suma de los programas de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así como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otros programas de adultos mayores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podría no coincidir con el PAM.</a:t>
            </a:r>
            <a:endParaRPr lang="es-ES" sz="7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087200"/>
            <a:ext cx="5732480" cy="53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087200"/>
            <a:ext cx="5732480" cy="53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143108" y="247592"/>
            <a:ext cx="6893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s-MX" sz="16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Transferencias públicas en el gasto en los hogares con trabajador de SM como porcentaje del gasto privado corriente total del hogar (pesos mensuales), México, 2012.</a:t>
            </a:r>
            <a:r>
              <a:rPr lang="es-MX" sz="1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MX" sz="1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en-US" sz="14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-372140" y="6421437"/>
            <a:ext cx="9516140" cy="50737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Fuente: </a:t>
            </a:r>
            <a:r>
              <a:rPr lang="es-ES" sz="700" b="1" dirty="0">
                <a:solidFill>
                  <a:srgbClr val="FFFFFF"/>
                </a:solidFill>
                <a:latin typeface="Calibri" pitchFamily="34" charset="0"/>
              </a:rPr>
              <a:t>elaboración del CONEVAL con base en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el MCS-ENIGH 2012.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Se considera que el Programa de Adultos Mayores (PAM) se conforma por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 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y por otros programas para adultos mayores.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*Debido al redondeo, la suma de los programas de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70 y más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así como </a:t>
            </a:r>
            <a:r>
              <a:rPr lang="es-ES" sz="700" b="1" i="1" dirty="0" smtClean="0">
                <a:solidFill>
                  <a:srgbClr val="FFFFFF"/>
                </a:solidFill>
                <a:latin typeface="Calibri" pitchFamily="34" charset="0"/>
              </a:rPr>
              <a:t>otros programas de adultos mayores</a:t>
            </a:r>
            <a:r>
              <a:rPr lang="es-ES" sz="700" b="1" dirty="0" smtClean="0">
                <a:solidFill>
                  <a:srgbClr val="FFFFFF"/>
                </a:solidFill>
                <a:latin typeface="Calibri" pitchFamily="34" charset="0"/>
              </a:rPr>
              <a:t> podría no coincidir con el PAM. Estos porcentajes están calculados como la proporción del gasto reportado en la ENIGH 2012. </a:t>
            </a:r>
            <a:endParaRPr lang="es-ES" sz="7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138363" y="377825"/>
            <a:ext cx="639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ANTECEDENTES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5535" y="965041"/>
            <a:ext cx="84969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Estudios a realizar:</a:t>
            </a:r>
          </a:p>
          <a:p>
            <a:pPr lvl="2">
              <a:buFont typeface="Arial" charset="0"/>
              <a:buChar char="•"/>
            </a:pP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Efecto del incremento de los salarios mínimos sobre la inflación, empleo, reducción de la dispersión salarial, </a:t>
            </a:r>
            <a:r>
              <a:rPr lang="es-ES_tradnl" b="1" u="sng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disminución de la pobreza </a:t>
            </a: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y sustentabilidad de las empresas.</a:t>
            </a:r>
          </a:p>
          <a:p>
            <a:pPr lvl="2">
              <a:buFont typeface="Arial" charset="0"/>
              <a:buChar char="•"/>
            </a:pP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Productividad vs salario mínimo.</a:t>
            </a:r>
          </a:p>
          <a:p>
            <a:pPr lvl="2">
              <a:buFont typeface="Arial" charset="0"/>
              <a:buChar char="•"/>
            </a:pP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Ingreso mínimo necesario familiar con un integrante que perciba un salario mínimo.</a:t>
            </a:r>
          </a:p>
          <a:p>
            <a:pPr lvl="2">
              <a:buFont typeface="Arial" charset="0"/>
              <a:buChar char="•"/>
            </a:pPr>
            <a:r>
              <a:rPr lang="es-ES_tradnl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Condiciones de trabajo </a:t>
            </a: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y </a:t>
            </a:r>
            <a:r>
              <a:rPr lang="es-ES_tradnl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vida de </a:t>
            </a: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los trabajadores con un salario mínimo.</a:t>
            </a:r>
          </a:p>
          <a:p>
            <a:pPr>
              <a:buFont typeface="Arial" charset="0"/>
              <a:buChar char="•"/>
            </a:pPr>
            <a:endParaRPr lang="es-ES_tradnl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Reunión de trabajo CONEVAL 16 de enero 2015.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</p:spPr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138363" y="377825"/>
            <a:ext cx="639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OBJETIVOS DEL ESTUDIO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</p:spPr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5" y="1543432"/>
            <a:ext cx="835292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MX" sz="32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stimar </a:t>
            </a:r>
            <a:r>
              <a:rPr lang="es-MX" sz="32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los posibles efectos que tendría un incremento de los salarios mínimos en </a:t>
            </a: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la pobreza en las condiciones actuales,</a:t>
            </a:r>
          </a:p>
          <a:p>
            <a:pPr marL="0" indent="0"/>
            <a:endParaRPr lang="es-MX" sz="3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32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stimar </a:t>
            </a:r>
            <a:r>
              <a:rPr lang="es-MX" sz="32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el peso de las transferencias, tanto monetarias como en especie, en el ingreso total que perciben los hogares de trabajadores de salario </a:t>
            </a: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mínimo</a:t>
            </a:r>
            <a:r>
              <a:rPr lang="es-MX" sz="32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s-ES_tradnl" sz="32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2996952"/>
            <a:ext cx="8391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T w="63500" h="63500"/>
              <a:bevelB w="38100" h="38100"/>
            </a:sp3d>
          </a:bodyPr>
          <a:lstStyle>
            <a:defPPr>
              <a:defRPr lang="es-ES_tradnl"/>
            </a:defPPr>
            <a:lvl1pPr algn="ctr" eaLnBrk="0" hangingPunct="0">
              <a:defRPr sz="3200" b="1">
                <a:solidFill>
                  <a:srgbClr val="1C3F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ES_tradnl" sz="2400" dirty="0" smtClean="0"/>
              <a:t>PRIMERA PARTE: Efectos de un incremento en los salarios mínimos en la medición de la pobreza en las condiciones actuales.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851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195736" y="116632"/>
            <a:ext cx="6826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CONSIDERACIONES PRELIMIANRES DE LA COMISIÓN EJECUTIVA DEL CONEVAL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</p:spPr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051" y="1959429"/>
            <a:ext cx="8391413" cy="45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 trata de una exploración preliminar, acotada a la consideración de la existencia de elasticidades en los mercados laborales.</a:t>
            </a:r>
          </a:p>
          <a:p>
            <a:pPr marL="0" indent="0"/>
            <a:endParaRPr lang="es-MX" sz="3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 requiere profundizar en el estudio de los efectos que puede tener un incremento de los salarios mínimos en la pobreza, considerando otros elementos no expuestos en este estudio. </a:t>
            </a:r>
            <a:endParaRPr lang="es-ES_tradnl" sz="32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2138363" y="260648"/>
            <a:ext cx="6394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EFECTOS EN LA MEDICIÓN DE LA POBREZA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910513" y="6500834"/>
            <a:ext cx="1125537" cy="333375"/>
          </a:xfrm>
        </p:spPr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1886" y="1124744"/>
            <a:ext cx="850059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marL="180975" lvl="1" indent="-180975">
              <a:buFont typeface="Arial" charset="0"/>
              <a:buChar char="•"/>
            </a:pP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Contenidos </a:t>
            </a:r>
          </a:p>
          <a:p>
            <a:pPr marL="581025" lvl="2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Estado del arte.</a:t>
            </a:r>
          </a:p>
          <a:p>
            <a:pPr marL="1038225" lvl="3" indent="-180975">
              <a:buFont typeface="Arial" charset="0"/>
              <a:buChar char="•"/>
            </a:pPr>
            <a:r>
              <a:rPr lang="es-MX" sz="3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Aspectos teóricos</a:t>
            </a:r>
          </a:p>
          <a:p>
            <a:pPr marL="1038225" lvl="3" indent="-180975">
              <a:buFont typeface="Arial" charset="0"/>
              <a:buChar char="•"/>
            </a:pPr>
            <a:r>
              <a:rPr lang="es-MX" sz="2000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Experiencias internacionales</a:t>
            </a:r>
          </a:p>
          <a:p>
            <a:pPr marL="857250" lvl="3" indent="0"/>
            <a:endParaRPr lang="es-MX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581025" lvl="2" indent="-180975">
              <a:buFont typeface="Arial" charset="0"/>
              <a:buChar char="•"/>
            </a:pP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arco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teórico para analizar los efectos del incremento en los 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SM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sobre la 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pobreza.</a:t>
            </a:r>
          </a:p>
          <a:p>
            <a:pPr marL="400050" lvl="2" indent="0"/>
            <a:endParaRPr lang="es-MX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581025" lvl="2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Estimaciones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los efectos del incremento en los 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SM en la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medición de la 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pobreza.</a:t>
            </a:r>
          </a:p>
          <a:p>
            <a:pPr marL="400050" lvl="2" indent="0"/>
            <a:endParaRPr lang="es-MX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581025" lvl="2" indent="-180975">
              <a:buFont typeface="Arial" charset="0"/>
              <a:buChar char="•"/>
            </a:pP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Análisis de resultados.</a:t>
            </a:r>
          </a:p>
          <a:p>
            <a:pPr marL="400050" lvl="2" indent="0"/>
            <a:endParaRPr lang="es-MX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marL="581025" lvl="2" indent="-180975">
              <a:buFont typeface="Arial" charset="0"/>
              <a:buChar char="•"/>
            </a:pP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uturas </a:t>
            </a:r>
            <a:r>
              <a:rPr lang="es-MX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líneas 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investigación.</a:t>
            </a:r>
            <a:endParaRPr lang="es-ES_tradnl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4525963"/>
              </a:xfrm>
            </p:spPr>
            <p:txBody>
              <a:bodyPr/>
              <a:lstStyle/>
              <a:p>
                <a:pPr marL="581025" lvl="2" indent="-180975">
                  <a:buFont typeface="Arial" charset="0"/>
                  <a:buChar char="•"/>
                </a:pPr>
                <a:r>
                  <a:rPr lang="es-MX" dirty="0" smtClean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Segundo caso, </a:t>
                </a:r>
                <a14:m>
                  <m:oMath xmlns:m="http://schemas.openxmlformats.org/officeDocument/2006/math"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s-MX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𝐰</m:t>
                        </m:r>
                      </m:e>
                    </m:acc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𝐳</m:t>
                    </m:r>
                  </m:oMath>
                </a14:m>
                <a:endParaRPr lang="es-MX" dirty="0">
                  <a:solidFill>
                    <a:srgbClr val="1C3F94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038225" lvl="3" indent="-180975">
                  <a:buFont typeface="Arial" charset="0"/>
                  <a:buChar char="•"/>
                </a:pPr>
                <a:r>
                  <a:rPr lang="es-MX" dirty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Índice FGT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𝑃</m:t>
                        </m:r>
                      </m:e>
                      <m:sub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𝛼</m:t>
                        </m:r>
                      </m:sub>
                    </m:sSub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s-MX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1−</m:t>
                        </m:r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s-MX">
                        <a:solidFill>
                          <a:srgbClr val="1C3F94"/>
                        </a:solidFill>
                        <a:latin typeface="Cambria Math" panose="02040503050406030204" pitchFamily="18" charset="0"/>
                        <a:cs typeface="Tahoma" pitchFamily="34" charset="0"/>
                      </a:rPr>
                      <m:t>𝑥</m:t>
                    </m:r>
                    <m:sSup>
                      <m:sSupPr>
                        <m:ctrlPr>
                          <a:rPr lang="es-MX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MX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𝑧</m:t>
                                </m:r>
                                <m:r>
                                  <a:rPr lang="es-MX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MX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MX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s-MX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MX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𝛼</m:t>
                        </m:r>
                      </m:sup>
                    </m:sSup>
                  </m:oMath>
                </a14:m>
                <a:endParaRPr lang="es-MX" dirty="0" smtClean="0">
                  <a:solidFill>
                    <a:srgbClr val="1C3F94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038225" lvl="3" indent="-180975">
                  <a:buFont typeface="Arial" charset="0"/>
                  <a:buChar char="•"/>
                </a:pPr>
                <a:r>
                  <a:rPr lang="es-MX" dirty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Resultados generales</a:t>
                </a:r>
              </a:p>
              <a:p>
                <a:pPr marL="1495425" lvl="4" indent="-180975">
                  <a:buFont typeface="Arial" charset="0"/>
                  <a:buChar char="•"/>
                </a:pPr>
                <a:r>
                  <a:rPr lang="es-MX" dirty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Incrementos marginales en el salario mínimo no tienen efectos en el porcentaje de trabajadores en pobreza</a:t>
                </a:r>
              </a:p>
              <a:p>
                <a:pPr marL="1495425" lvl="4" indent="-180975">
                  <a:buFont typeface="Arial" charset="0"/>
                  <a:buChar char="•"/>
                </a:pPr>
                <a:r>
                  <a:rPr lang="es-MX" dirty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Para valores de </a:t>
                </a:r>
                <a:r>
                  <a:rPr lang="el-GR" i="1" dirty="0" smtClean="0">
                    <a:solidFill>
                      <a:srgbClr val="1C3F94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ahoma" pitchFamily="34" charset="0"/>
                  </a:rPr>
                  <a:t>α</a:t>
                </a:r>
                <a:r>
                  <a:rPr lang="es-MX" dirty="0" smtClean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&gt;0 </a:t>
                </a:r>
                <a:r>
                  <a:rPr lang="es-MX" dirty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los efectos dependerán de qué tan lejos esté el salario mínimo de la línea de </a:t>
                </a:r>
                <a:r>
                  <a:rPr lang="es-MX" dirty="0" smtClean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pobreza y de la </a:t>
                </a:r>
                <a:r>
                  <a:rPr lang="es-MX" b="1" u="sng" dirty="0" smtClean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elasticidad-salario</a:t>
                </a:r>
                <a:r>
                  <a:rPr lang="es-MX" dirty="0" smtClean="0">
                    <a:solidFill>
                      <a:srgbClr val="1C3F94"/>
                    </a:solidFill>
                    <a:latin typeface="Tahoma" pitchFamily="34" charset="0"/>
                    <a:cs typeface="Tahoma" pitchFamily="34" charset="0"/>
                  </a:rPr>
                  <a:t> de la demanda de trabajo</a:t>
                </a:r>
                <a:r>
                  <a:rPr lang="es-MX" dirty="0" smtClean="0"/>
                  <a:t>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4525963"/>
              </a:xfrm>
              <a:blipFill rotWithShape="0">
                <a:blip r:embed="rId2"/>
                <a:stretch>
                  <a:fillRect t="-1211" r="-7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456384" cy="2495770"/>
          </a:xfrm>
          <a:prstGeom prst="rect">
            <a:avLst/>
          </a:prstGeom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138363" y="116632"/>
            <a:ext cx="6394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MARCO TEÓRICO</a:t>
            </a:r>
            <a:endParaRPr lang="es-ES_tradnl" sz="3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527F-0A3A-4CE3-82DD-DA93F1BDB9A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123728" y="232791"/>
            <a:ext cx="698477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PRIMERA PARTE, ESTIMACIONES </a:t>
            </a:r>
            <a:r>
              <a:rPr lang="es-ES_tradnl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(pobreza, personas ocupadas con SM)</a:t>
            </a:r>
            <a:endParaRPr lang="es-ES_tradnl" sz="28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1" y="1528964"/>
            <a:ext cx="8634938" cy="42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1327</Words>
  <Application>Microsoft Office PowerPoint</Application>
  <PresentationFormat>Presentación en pantalla (4:3)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Futura Lt</vt:lpstr>
      <vt:lpstr>SimHei</vt:lpstr>
      <vt:lpstr>Tahoma</vt:lpstr>
      <vt:lpstr>Times</vt:lpstr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Alida Marcela Gutiérrez Landeros</dc:creator>
  <cp:lastModifiedBy>Basilio Gonzalez Nuñez</cp:lastModifiedBy>
  <cp:revision>196</cp:revision>
  <cp:lastPrinted>2016-03-09T02:05:11Z</cp:lastPrinted>
  <dcterms:created xsi:type="dcterms:W3CDTF">2014-02-22T00:33:44Z</dcterms:created>
  <dcterms:modified xsi:type="dcterms:W3CDTF">2016-03-09T02:05:53Z</dcterms:modified>
</cp:coreProperties>
</file>